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4"/>
  </p:notesMasterIdLst>
  <p:sldIdLst>
    <p:sldId id="367" r:id="rId5"/>
    <p:sldId id="368" r:id="rId6"/>
    <p:sldId id="369" r:id="rId7"/>
    <p:sldId id="370" r:id="rId8"/>
    <p:sldId id="372" r:id="rId9"/>
    <p:sldId id="378" r:id="rId10"/>
    <p:sldId id="376" r:id="rId11"/>
    <p:sldId id="377" r:id="rId12"/>
    <p:sldId id="348"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A8"/>
    <a:srgbClr val="213163"/>
    <a:srgbClr val="0000FF"/>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5033" autoAdjust="0"/>
  </p:normalViewPr>
  <p:slideViewPr>
    <p:cSldViewPr snapToGrid="0">
      <p:cViewPr varScale="1">
        <p:scale>
          <a:sx n="104" d="100"/>
          <a:sy n="104" d="100"/>
        </p:scale>
        <p:origin x="850" y="8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IN" b="1" dirty="0" err="1"/>
              <a:t>Nnmm</a:t>
            </a:r>
            <a:endParaRPr lang="en-IN" b="1" dirty="0"/>
          </a:p>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10/11/24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4" name="TextBox 3">
            <a:extLst>
              <a:ext uri="{FF2B5EF4-FFF2-40B4-BE49-F238E27FC236}">
                <a16:creationId xmlns:a16="http://schemas.microsoft.com/office/drawing/2014/main" id="{77CF22FC-1704-F30A-F8F9-63076673E9EE}"/>
              </a:ext>
            </a:extLst>
          </p:cNvPr>
          <p:cNvSpPr txBox="1"/>
          <p:nvPr/>
        </p:nvSpPr>
        <p:spPr>
          <a:xfrm>
            <a:off x="3383519" y="2072660"/>
            <a:ext cx="2682603" cy="307777"/>
          </a:xfrm>
          <a:prstGeom prst="rect">
            <a:avLst/>
          </a:prstGeom>
          <a:noFill/>
        </p:spPr>
        <p:txBody>
          <a:bodyPr wrap="square" rtlCol="0">
            <a:spAutoFit/>
          </a:bodyPr>
          <a:lstStyle/>
          <a:p>
            <a:pPr algn="l"/>
            <a:r>
              <a:rPr lang="en-IN" b="1" dirty="0"/>
              <a:t>Automatic music generation</a:t>
            </a:r>
            <a:endParaRPr lang="en-US" b="1" dirty="0"/>
          </a:p>
        </p:txBody>
      </p:sp>
      <p:sp>
        <p:nvSpPr>
          <p:cNvPr id="9" name="TextBox 8">
            <a:extLst>
              <a:ext uri="{FF2B5EF4-FFF2-40B4-BE49-F238E27FC236}">
                <a16:creationId xmlns:a16="http://schemas.microsoft.com/office/drawing/2014/main" id="{70B89FB7-46B4-F429-B36C-83335C186308}"/>
              </a:ext>
            </a:extLst>
          </p:cNvPr>
          <p:cNvSpPr txBox="1"/>
          <p:nvPr/>
        </p:nvSpPr>
        <p:spPr>
          <a:xfrm>
            <a:off x="1122743" y="2811993"/>
            <a:ext cx="2260775" cy="307777"/>
          </a:xfrm>
          <a:prstGeom prst="rect">
            <a:avLst/>
          </a:prstGeom>
          <a:noFill/>
        </p:spPr>
        <p:txBody>
          <a:bodyPr wrap="square" rtlCol="0">
            <a:spAutoFit/>
          </a:bodyPr>
          <a:lstStyle/>
          <a:p>
            <a:pPr algn="l"/>
            <a:r>
              <a:rPr lang="en-IN" dirty="0"/>
              <a:t>Team: HARSAN.M.S</a:t>
            </a:r>
            <a:endParaRPr lang="en-US" dirty="0"/>
          </a:p>
        </p:txBody>
      </p:sp>
      <p:sp>
        <p:nvSpPr>
          <p:cNvPr id="12" name="TextBox 11">
            <a:extLst>
              <a:ext uri="{FF2B5EF4-FFF2-40B4-BE49-F238E27FC236}">
                <a16:creationId xmlns:a16="http://schemas.microsoft.com/office/drawing/2014/main" id="{259BDE6F-D77E-C919-3214-AC9719180B9F}"/>
              </a:ext>
            </a:extLst>
          </p:cNvPr>
          <p:cNvSpPr txBox="1"/>
          <p:nvPr/>
        </p:nvSpPr>
        <p:spPr>
          <a:xfrm>
            <a:off x="1122743" y="3095460"/>
            <a:ext cx="3633534" cy="584775"/>
          </a:xfrm>
          <a:prstGeom prst="rect">
            <a:avLst/>
          </a:prstGeom>
          <a:noFill/>
        </p:spPr>
        <p:txBody>
          <a:bodyPr wrap="square" rtlCol="0">
            <a:spAutoFit/>
          </a:bodyPr>
          <a:lstStyle/>
          <a:p>
            <a:r>
              <a:rPr lang="en-IN" dirty="0"/>
              <a:t>Email ID: </a:t>
            </a:r>
            <a:r>
              <a:rPr lang="en-US" sz="1800" b="1" dirty="0" err="1">
                <a:solidFill>
                  <a:srgbClr val="000000"/>
                </a:solidFill>
                <a:effectLst/>
                <a:latin typeface="-webkit-standard"/>
                <a:ea typeface="Times New Roman" panose="02020603050405020304" pitchFamily="18" charset="0"/>
                <a:cs typeface="Times New Roman" panose="02020603050405020304" pitchFamily="18" charset="0"/>
              </a:rPr>
              <a:t>nhharsan0206@gmail.com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dirty="0"/>
          </a:p>
        </p:txBody>
      </p:sp>
      <p:sp>
        <p:nvSpPr>
          <p:cNvPr id="14" name="TextBox 13">
            <a:extLst>
              <a:ext uri="{FF2B5EF4-FFF2-40B4-BE49-F238E27FC236}">
                <a16:creationId xmlns:a16="http://schemas.microsoft.com/office/drawing/2014/main" id="{3ED08EB1-6264-7FCA-1D87-307EC80C2D4B}"/>
              </a:ext>
            </a:extLst>
          </p:cNvPr>
          <p:cNvSpPr txBox="1"/>
          <p:nvPr/>
        </p:nvSpPr>
        <p:spPr>
          <a:xfrm>
            <a:off x="1122742" y="3397437"/>
            <a:ext cx="3214139" cy="307777"/>
          </a:xfrm>
          <a:prstGeom prst="rect">
            <a:avLst/>
          </a:prstGeom>
          <a:noFill/>
        </p:spPr>
        <p:txBody>
          <a:bodyPr wrap="square" rtlCol="0">
            <a:spAutoFit/>
          </a:bodyPr>
          <a:lstStyle/>
          <a:p>
            <a:pPr algn="l"/>
            <a:r>
              <a:rPr lang="en-IN" dirty="0"/>
              <a:t>GUIDE:</a:t>
            </a:r>
            <a:r>
              <a:rPr lang="en-IN" b="1" dirty="0"/>
              <a:t>(P.RAJA,MASTER TRAINER)</a:t>
            </a:r>
            <a:endParaRPr lang="en-US" dirty="0"/>
          </a:p>
        </p:txBody>
      </p:sp>
      <p:sp>
        <p:nvSpPr>
          <p:cNvPr id="7" name="TextBox 6">
            <a:extLst>
              <a:ext uri="{FF2B5EF4-FFF2-40B4-BE49-F238E27FC236}">
                <a16:creationId xmlns:a16="http://schemas.microsoft.com/office/drawing/2014/main" id="{49D264C4-D3C6-6B5D-2C7F-A122EEF34E61}"/>
              </a:ext>
            </a:extLst>
          </p:cNvPr>
          <p:cNvSpPr txBox="1"/>
          <p:nvPr/>
        </p:nvSpPr>
        <p:spPr>
          <a:xfrm>
            <a:off x="3655109" y="1600698"/>
            <a:ext cx="1828800" cy="1828800"/>
          </a:xfrm>
          <a:prstGeom prst="rect">
            <a:avLst/>
          </a:prstGeom>
          <a:noFill/>
        </p:spPr>
        <p:txBody>
          <a:bodyPr wrap="square" rtlCol="0">
            <a:spAutoFit/>
          </a:bodyPr>
          <a:lstStyle/>
          <a:p>
            <a:pPr algn="l"/>
            <a:endParaRPr lang="en-US" dirty="0"/>
          </a:p>
        </p:txBody>
      </p:sp>
    </p:spTree>
    <p:extLst>
      <p:ext uri="{BB962C8B-B14F-4D97-AF65-F5344CB8AC3E}">
        <p14:creationId xmlns:p14="http://schemas.microsoft.com/office/powerpoint/2010/main" val="2370717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439894" y="598433"/>
            <a:ext cx="80256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678427" y="1060097"/>
            <a:ext cx="4401574" cy="3484969"/>
          </a:xfrm>
          <a:prstGeom prst="rect">
            <a:avLst/>
          </a:prstGeom>
          <a:noFill/>
        </p:spPr>
        <p:txBody>
          <a:bodyPr wrap="square">
            <a:spAutoFit/>
          </a:bodyPr>
          <a:lstStyle/>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Abstract</a:t>
            </a:r>
          </a:p>
          <a:p>
            <a:pPr marL="285750" indent="-285750">
              <a:lnSpc>
                <a:spcPct val="90000"/>
              </a:lnSpc>
              <a:spcBef>
                <a:spcPts val="1000"/>
              </a:spcBef>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Problem Statement </a:t>
            </a: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Proposed System/Solution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Algorithm &amp; Deployment  </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GitHub Link</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Project Demo(photos / videos)</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Conclusion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Future Scope</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References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699" y="445025"/>
            <a:ext cx="85206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Abstract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430E73E-1280-539D-5E61-564F57961D12}"/>
              </a:ext>
            </a:extLst>
          </p:cNvPr>
          <p:cNvSpPr txBox="1"/>
          <p:nvPr/>
        </p:nvSpPr>
        <p:spPr>
          <a:xfrm>
            <a:off x="311699" y="906690"/>
            <a:ext cx="7632026" cy="1316514"/>
          </a:xfrm>
          <a:prstGeom prst="rect">
            <a:avLst/>
          </a:prstGeom>
          <a:noFill/>
        </p:spPr>
        <p:txBody>
          <a:bodyPr wrap="square">
            <a:spAutoFit/>
          </a:bodyPr>
          <a:lstStyle/>
          <a:p>
            <a:pPr algn="just">
              <a:lnSpc>
                <a:spcPct val="115000"/>
              </a:lnSpc>
              <a:spcAft>
                <a:spcPts val="1000"/>
              </a:spcAft>
              <a:tabLst>
                <a:tab pos="900430" algn="l"/>
                <a:tab pos="5220335" algn="r"/>
              </a:tabLst>
            </a:pPr>
            <a:r>
              <a:rPr lang="en-US" sz="1400" dirty="0">
                <a:effectLst/>
                <a:latin typeface="Calibri" panose="020F0502020204030204" pitchFamily="34" charset="0"/>
                <a:ea typeface="Calibri" panose="020F0502020204030204" pitchFamily="34" charset="0"/>
                <a:cs typeface="Times New Roman" panose="02020603050405020304" pitchFamily="18" charset="0"/>
              </a:rPr>
              <a:t>Abstract:	This project explores the use of artificial intelligence (AI) to autonomously generate music. The goal is to create an AI system that can compose music across different genres by leveraging machine learning models, including Recurrent Neural Networks (RNNs) and Generative Adversarial Networks (GANs). The system allows users to customize input parameters such as genre, mood, and instrumentation.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Problem</a:t>
            </a:r>
            <a:r>
              <a:rPr lang="en-US" sz="1400" b="1" dirty="0">
                <a:solidFill>
                  <a:schemeClr val="accent1"/>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Statement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5DC3834-0AB8-8159-AEF6-DEEBED59A448}"/>
              </a:ext>
            </a:extLst>
          </p:cNvPr>
          <p:cNvSpPr txBox="1"/>
          <p:nvPr/>
        </p:nvSpPr>
        <p:spPr>
          <a:xfrm>
            <a:off x="311700" y="821764"/>
            <a:ext cx="8329280" cy="1315360"/>
          </a:xfrm>
          <a:prstGeom prst="rect">
            <a:avLst/>
          </a:prstGeom>
          <a:noFill/>
        </p:spPr>
        <p:txBody>
          <a:bodyPr wrap="square">
            <a:spAutoFit/>
          </a:bodyPr>
          <a:lstStyle/>
          <a:p>
            <a:pPr>
              <a:lnSpc>
                <a:spcPct val="115000"/>
              </a:lnSpc>
              <a:spcAft>
                <a:spcPts val="10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Problem Statement:</a:t>
            </a:r>
            <a:b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With the increasing accessibility of artificial intelligence (AI), music generation has become an exciting area of exploration. Traditional music composition requires considerable time, skill, and creativity, but AI-driven approaches promise to automate the process. However, generating music that maintains both technical quality and emotional depth remains a challenge for AI systems.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311700" y="537806"/>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Proposed Solution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F5F5F39-B7D8-4A69-1D0C-7634AF97D44A}"/>
              </a:ext>
            </a:extLst>
          </p:cNvPr>
          <p:cNvSpPr txBox="1"/>
          <p:nvPr/>
        </p:nvSpPr>
        <p:spPr>
          <a:xfrm>
            <a:off x="0" y="999471"/>
            <a:ext cx="7271373" cy="2031325"/>
          </a:xfrm>
          <a:prstGeom prst="rect">
            <a:avLst/>
          </a:prstGeom>
          <a:noFill/>
        </p:spPr>
        <p:txBody>
          <a:bodyPr wrap="square">
            <a:spAutoFit/>
          </a:bodyPr>
          <a:lstStyle/>
          <a:p>
            <a:r>
              <a:rPr lang="en-IN" b="0" i="0" u="none" strike="noStrike" dirty="0">
                <a:solidFill>
                  <a:srgbClr val="000000"/>
                </a:solidFill>
                <a:effectLst/>
                <a:latin typeface="-webkit-standard"/>
              </a:rPr>
              <a:t>A proposed solution for automatic music generation involves developing an AI-driven system that combines machine learning, particularly deep learning models, with diverse musical datasets to generate original, high-quality compositions. The system should be modular and flexible, allowing users to specify elements like genre, mood, and instrumentation, while ensuring that the generated music adheres to key musical principles such as tonality, rhythm, and form. It should incorporate creativity and randomness to produce unique outputs, support real-time interaction, and offer tools for human collaboration, allowing users to refine and guide the AI’s creations. Additionally, the system must ensure diversity, avoid biases, and respect ethical standards related to authorship and ownership of the generated music.</a:t>
            </a:r>
            <a:endParaRPr lang="en-US" dirty="0"/>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127040" y="440791"/>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002060"/>
                </a:solidFill>
                <a:latin typeface="Times New Roman" panose="02020603050405020304" pitchFamily="18" charset="0"/>
                <a:cs typeface="Times New Roman" panose="02020603050405020304" pitchFamily="18" charset="0"/>
              </a:rPr>
              <a:t>Video of Project Demo</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2" name="video">
            <a:hlinkClick r:id="" action="ppaction://media"/>
            <a:extLst>
              <a:ext uri="{FF2B5EF4-FFF2-40B4-BE49-F238E27FC236}">
                <a16:creationId xmlns:a16="http://schemas.microsoft.com/office/drawing/2014/main" id="{C9DA3036-14D7-4916-1B3D-0A2B4894DC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7040" y="925401"/>
            <a:ext cx="8885999" cy="3546475"/>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511392"/>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Conclusion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E28626D-8F20-F236-0D21-2A7F872976DC}"/>
              </a:ext>
            </a:extLst>
          </p:cNvPr>
          <p:cNvSpPr txBox="1"/>
          <p:nvPr/>
        </p:nvSpPr>
        <p:spPr>
          <a:xfrm>
            <a:off x="311700" y="1017479"/>
            <a:ext cx="6635947" cy="2031325"/>
          </a:xfrm>
          <a:prstGeom prst="rect">
            <a:avLst/>
          </a:prstGeom>
          <a:noFill/>
        </p:spPr>
        <p:txBody>
          <a:bodyPr wrap="square">
            <a:spAutoFit/>
          </a:bodyPr>
          <a:lstStyle/>
          <a:p>
            <a:r>
              <a:rPr lang="en-IN" i="1" strike="noStrike" dirty="0">
                <a:solidFill>
                  <a:srgbClr val="000000"/>
                </a:solidFill>
                <a:effectLst/>
                <a:latin typeface="-webkit-standard"/>
              </a:rPr>
              <a:t>In conclusion, automatic music generation has the potential to </a:t>
            </a:r>
            <a:r>
              <a:rPr lang="en-IN" i="1" strike="noStrike" dirty="0" err="1">
                <a:solidFill>
                  <a:srgbClr val="000000"/>
                </a:solidFill>
                <a:effectLst/>
                <a:latin typeface="-webkit-standard"/>
              </a:rPr>
              <a:t>revolutionize</a:t>
            </a:r>
            <a:r>
              <a:rPr lang="en-IN" i="1" strike="noStrike" dirty="0">
                <a:solidFill>
                  <a:srgbClr val="000000"/>
                </a:solidFill>
                <a:effectLst/>
                <a:latin typeface="-webkit-standard"/>
              </a:rPr>
              <a:t> creative processes by providing powerful tools for musicians, composers, and content creators. By leveraging advanced AI techniques and diverse musical data, such systems can generate innovative and unique compositions across various genres and styles. However, it is crucial that these systems </a:t>
            </a:r>
            <a:r>
              <a:rPr lang="en-IN" i="1" strike="noStrike" dirty="0" err="1">
                <a:solidFill>
                  <a:srgbClr val="000000"/>
                </a:solidFill>
                <a:effectLst/>
                <a:latin typeface="-webkit-standard"/>
              </a:rPr>
              <a:t>prioritize</a:t>
            </a:r>
            <a:r>
              <a:rPr lang="en-IN" i="1" strike="noStrike" dirty="0">
                <a:solidFill>
                  <a:srgbClr val="000000"/>
                </a:solidFill>
                <a:effectLst/>
                <a:latin typeface="-webkit-standard"/>
              </a:rPr>
              <a:t> musical coherence, user collaboration, and ethical considerations, ensuring that they complement human creativity rather than replace it. With ongoing advancements in machine learning and user feedback integration, automatic music generation can become a valuable resource that inspires creativity, fosters innovation, and enhances the overall music-making experience.</a:t>
            </a:r>
            <a:endParaRPr lang="en-US" i="1" dirty="0"/>
          </a:p>
        </p:txBody>
      </p:sp>
    </p:spTree>
    <p:extLst>
      <p:ext uri="{BB962C8B-B14F-4D97-AF65-F5344CB8AC3E}">
        <p14:creationId xmlns:p14="http://schemas.microsoft.com/office/powerpoint/2010/main" val="2174784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idx="4294967295"/>
          </p:nvPr>
        </p:nvSpPr>
        <p:spPr>
          <a:xfrm>
            <a:off x="0" y="444500"/>
            <a:ext cx="8521700" cy="57308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Future Scope</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7F00799-F164-0666-5695-86779F9441AC}"/>
              </a:ext>
            </a:extLst>
          </p:cNvPr>
          <p:cNvSpPr txBox="1"/>
          <p:nvPr/>
        </p:nvSpPr>
        <p:spPr>
          <a:xfrm>
            <a:off x="622300" y="1017588"/>
            <a:ext cx="6126132" cy="307777"/>
          </a:xfrm>
          <a:prstGeom prst="rect">
            <a:avLst/>
          </a:prstGeom>
          <a:noFill/>
        </p:spPr>
        <p:txBody>
          <a:bodyPr wrap="square" rtlCol="0">
            <a:spAutoFit/>
          </a:bodyPr>
          <a:lstStyle/>
          <a:p>
            <a:pPr algn="l"/>
            <a:r>
              <a:rPr lang="en-IN" b="1" dirty="0"/>
              <a:t>Personalised music generation</a:t>
            </a:r>
            <a:endParaRPr lang="en-US" b="1" dirty="0"/>
          </a:p>
        </p:txBody>
      </p:sp>
      <p:sp>
        <p:nvSpPr>
          <p:cNvPr id="11" name="TextBox 10">
            <a:extLst>
              <a:ext uri="{FF2B5EF4-FFF2-40B4-BE49-F238E27FC236}">
                <a16:creationId xmlns:a16="http://schemas.microsoft.com/office/drawing/2014/main" id="{C5C6CDF5-C9E6-B14A-7D9D-A8A3DD90D6A8}"/>
              </a:ext>
            </a:extLst>
          </p:cNvPr>
          <p:cNvSpPr txBox="1"/>
          <p:nvPr/>
        </p:nvSpPr>
        <p:spPr>
          <a:xfrm>
            <a:off x="569756" y="1600698"/>
            <a:ext cx="4002244" cy="307777"/>
          </a:xfrm>
          <a:prstGeom prst="rect">
            <a:avLst/>
          </a:prstGeom>
          <a:noFill/>
        </p:spPr>
        <p:txBody>
          <a:bodyPr wrap="square" rtlCol="0">
            <a:spAutoFit/>
          </a:bodyPr>
          <a:lstStyle/>
          <a:p>
            <a:pPr algn="l"/>
            <a:r>
              <a:rPr lang="en-IN" b="1" dirty="0"/>
              <a:t>Real time, interactive and composition</a:t>
            </a:r>
            <a:endParaRPr lang="en-US" b="1" dirty="0"/>
          </a:p>
        </p:txBody>
      </p:sp>
      <p:sp>
        <p:nvSpPr>
          <p:cNvPr id="13" name="TextBox 12">
            <a:extLst>
              <a:ext uri="{FF2B5EF4-FFF2-40B4-BE49-F238E27FC236}">
                <a16:creationId xmlns:a16="http://schemas.microsoft.com/office/drawing/2014/main" id="{32753B64-5160-938C-98BB-AAC400850385}"/>
              </a:ext>
            </a:extLst>
          </p:cNvPr>
          <p:cNvSpPr txBox="1"/>
          <p:nvPr/>
        </p:nvSpPr>
        <p:spPr>
          <a:xfrm>
            <a:off x="569756" y="2263973"/>
            <a:ext cx="4002244" cy="307777"/>
          </a:xfrm>
          <a:prstGeom prst="rect">
            <a:avLst/>
          </a:prstGeom>
          <a:noFill/>
        </p:spPr>
        <p:txBody>
          <a:bodyPr wrap="square" rtlCol="0">
            <a:spAutoFit/>
          </a:bodyPr>
          <a:lstStyle/>
          <a:p>
            <a:pPr algn="l"/>
            <a:r>
              <a:rPr lang="en-IN" b="1" dirty="0"/>
              <a:t>Enhanced emotions and expressions</a:t>
            </a:r>
            <a:endParaRPr lang="en-US" b="1" dirty="0"/>
          </a:p>
        </p:txBody>
      </p:sp>
      <p:sp>
        <p:nvSpPr>
          <p:cNvPr id="14" name="TextBox 13">
            <a:extLst>
              <a:ext uri="{FF2B5EF4-FFF2-40B4-BE49-F238E27FC236}">
                <a16:creationId xmlns:a16="http://schemas.microsoft.com/office/drawing/2014/main" id="{F50B9ACA-8696-9F14-C4CB-8DE116F26E2D}"/>
              </a:ext>
            </a:extLst>
          </p:cNvPr>
          <p:cNvSpPr txBox="1"/>
          <p:nvPr/>
        </p:nvSpPr>
        <p:spPr>
          <a:xfrm>
            <a:off x="569756" y="2889876"/>
            <a:ext cx="4002244" cy="307777"/>
          </a:xfrm>
          <a:prstGeom prst="rect">
            <a:avLst/>
          </a:prstGeom>
          <a:noFill/>
        </p:spPr>
        <p:txBody>
          <a:bodyPr wrap="square" rtlCol="0">
            <a:spAutoFit/>
          </a:bodyPr>
          <a:lstStyle/>
          <a:p>
            <a:pPr algn="l"/>
            <a:r>
              <a:rPr lang="en-IN" b="1" dirty="0"/>
              <a:t>AI driven music, production, and mixing</a:t>
            </a:r>
            <a:endParaRPr lang="en-US" b="1" dirty="0"/>
          </a:p>
        </p:txBody>
      </p:sp>
    </p:spTree>
    <p:extLst>
      <p:ext uri="{BB962C8B-B14F-4D97-AF65-F5344CB8AC3E}">
        <p14:creationId xmlns:p14="http://schemas.microsoft.com/office/powerpoint/2010/main" val="705114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7562"/>
            <a:ext cx="2821075" cy="1048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4eeb56d-118c-48c3-937f-7f05817f7373"/>
    <ds:schemaRef ds:uri="http://www.w3.org/2001/XMLSchema-instance"/>
  </ds:schemaRefs>
</ds:datastoreItem>
</file>

<file path=customXml/itemProps3.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0/xmlns/"/>
    <ds:schemaRef ds:uri="http://www.w3.org/2001/XMLSchema"/>
    <ds:schemaRef ds:uri="94eeb56d-118c-48c3-937f-7f05817f7373"/>
    <ds:schemaRef ds:uri="fe56e3b0-34a1-4d6f-a501-a0b2b7006a18"/>
  </ds:schemaRefs>
</ds:datastoreItem>
</file>

<file path=docProps/app.xml><?xml version="1.0" encoding="utf-8"?>
<Properties xmlns="http://schemas.openxmlformats.org/officeDocument/2006/extended-properties" xmlns:vt="http://schemas.openxmlformats.org/officeDocument/2006/docPropsVTypes">
  <Template/>
  <TotalTime>74</TotalTime>
  <Words>476</Words>
  <Application>Microsoft Office PowerPoint</Application>
  <PresentationFormat>On-screen Show (16:9)</PresentationFormat>
  <Paragraphs>39</Paragraphs>
  <Slides>9</Slides>
  <Notes>3</Notes>
  <HiddenSlides>0</HiddenSlides>
  <MMClips>1</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Simple Light</vt:lpstr>
      <vt:lpstr>PowerPoint Presentation</vt:lpstr>
      <vt:lpstr>PowerPoint Presentation</vt:lpstr>
      <vt:lpstr>Abstract</vt:lpstr>
      <vt:lpstr>Problem Statement</vt:lpstr>
      <vt:lpstr>Proposed Solution</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918754283983</cp:lastModifiedBy>
  <cp:revision>11</cp:revision>
  <dcterms:modified xsi:type="dcterms:W3CDTF">2024-11-10T06:24:38Z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